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ppi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5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f19afe852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3f19afe852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f19afe852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33f19afe852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f19afe852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33f19afe852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3f19afe852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33f19afe852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2b331b660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32b331b660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2b331b660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32b331b660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4b0cefbf9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54b0cefbf9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f19afe8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3f19afe8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f19afe852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g33f19afe852_0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2b40db4a9f_3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32b40db4a9f_3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29fe5fc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029fe5fc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5029fe5fc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29fe5fc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29fe5fc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029fe5fc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029fe5fc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029fe5fc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5029fe5fc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f19afe852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3f19afe852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f19afe852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33f19afe852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f19afe852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3f19afe852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f19afe852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3f19afe852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9.png"/><Relationship Id="rId10" Type="http://schemas.openxmlformats.org/officeDocument/2006/relationships/image" Target="../media/image2.jpg"/><Relationship Id="rId21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3.png"/><Relationship Id="rId17" Type="http://schemas.openxmlformats.org/officeDocument/2006/relationships/image" Target="../media/image16.png"/><Relationship Id="rId16" Type="http://schemas.openxmlformats.org/officeDocument/2006/relationships/image" Target="../media/image9.png"/><Relationship Id="rId5" Type="http://schemas.openxmlformats.org/officeDocument/2006/relationships/image" Target="../media/image1.png"/><Relationship Id="rId19" Type="http://schemas.openxmlformats.org/officeDocument/2006/relationships/image" Target="../media/image24.png"/><Relationship Id="rId6" Type="http://schemas.openxmlformats.org/officeDocument/2006/relationships/image" Target="../media/image17.jpg"/><Relationship Id="rId18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4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52.gif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5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61.gif"/><Relationship Id="rId13" Type="http://schemas.openxmlformats.org/officeDocument/2006/relationships/image" Target="../media/image29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17.jp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7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74.jpg"/><Relationship Id="rId13" Type="http://schemas.openxmlformats.org/officeDocument/2006/relationships/image" Target="../media/image73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6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2.png"/><Relationship Id="rId13" Type="http://schemas.openxmlformats.org/officeDocument/2006/relationships/image" Target="../media/image77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7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6" Type="http://schemas.openxmlformats.org/officeDocument/2006/relationships/image" Target="../media/image8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hyperlink" Target="http://drive.google.com/file/d/1zba8ILJQ1NYwWrZA0UINtpI1x6ybzBuz/view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90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5" Type="http://schemas.openxmlformats.org/officeDocument/2006/relationships/image" Target="../media/image17.jp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Wavefront_.obj_file" TargetMode="External"/><Relationship Id="rId22" Type="http://schemas.openxmlformats.org/officeDocument/2006/relationships/hyperlink" Target="https://www.open3d.org/docs/latest/tutorial/Basic/transformation.html" TargetMode="External"/><Relationship Id="rId21" Type="http://schemas.openxmlformats.org/officeDocument/2006/relationships/hyperlink" Target="https://cloudinary.com/guides/image-formats/glb-format-how-it-works-use-cases-and-pros-cons-you-should-know" TargetMode="External"/><Relationship Id="rId24" Type="http://schemas.openxmlformats.org/officeDocument/2006/relationships/hyperlink" Target="https://www.open3d.org/html/python_api/open3d.visualization.Visualizer.html" TargetMode="External"/><Relationship Id="rId23" Type="http://schemas.openxmlformats.org/officeDocument/2006/relationships/hyperlink" Target="https://www.open3d.org/docs/latest/python_api/open3d.visualization.rendering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hyperlink" Target="https://ai.google.dev/edge/mediapipe/solutions/vision/hand_landmarker/python" TargetMode="External"/><Relationship Id="rId26" Type="http://schemas.openxmlformats.org/officeDocument/2006/relationships/hyperlink" Target="https://pytorch3d.org/docs/renderer_getting_started" TargetMode="External"/><Relationship Id="rId25" Type="http://schemas.openxmlformats.org/officeDocument/2006/relationships/hyperlink" Target="https://pytorch3d.org/tutorials/render_textured_meshes" TargetMode="External"/><Relationship Id="rId28" Type="http://schemas.openxmlformats.org/officeDocument/2006/relationships/hyperlink" Target="https://docs.blender.org/api/current/index.html" TargetMode="External"/><Relationship Id="rId27" Type="http://schemas.openxmlformats.org/officeDocument/2006/relationships/hyperlink" Target="https://pytorch3d.org/docs/camera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29" Type="http://schemas.openxmlformats.org/officeDocument/2006/relationships/image" Target="../media/image29.png"/><Relationship Id="rId7" Type="http://schemas.openxmlformats.org/officeDocument/2006/relationships/image" Target="../media/image18.png"/><Relationship Id="rId8" Type="http://schemas.openxmlformats.org/officeDocument/2006/relationships/hyperlink" Target="https://www.youtube.com/watch?v=fNk_zzaMoSs&amp;list=PLZHQObOWTQDPD3MizzM2xVFitgF8hE_ab" TargetMode="External"/><Relationship Id="rId11" Type="http://schemas.openxmlformats.org/officeDocument/2006/relationships/hyperlink" Target="https://towardsdatascience.com/image-formation-and-pinhole-model-of-the-camera-53872ee4ee92" TargetMode="External"/><Relationship Id="rId10" Type="http://schemas.openxmlformats.org/officeDocument/2006/relationships/hyperlink" Target="https://www.dsi.unive.it/~bergamasco/teachingfiles/cvslides/11_pinhole_camera_model.pdf" TargetMode="External"/><Relationship Id="rId13" Type="http://schemas.openxmlformats.org/officeDocument/2006/relationships/hyperlink" Target="https://towardsdatascience.com/camera-intrinsic-matrix-with-example-in-python-d79bf2478c12" TargetMode="External"/><Relationship Id="rId12" Type="http://schemas.openxmlformats.org/officeDocument/2006/relationships/hyperlink" Target="https://towardsdatascience.com/camera-extrinsic-matrix-with-example-in-python-cfe80acab8dd" TargetMode="External"/><Relationship Id="rId15" Type="http://schemas.openxmlformats.org/officeDocument/2006/relationships/hyperlink" Target="https://docs.opencv.org/4.x/d5/d1f/calib3d_solvePnP.html" TargetMode="External"/><Relationship Id="rId14" Type="http://schemas.openxmlformats.org/officeDocument/2006/relationships/hyperlink" Target="https://hedivision.github.io/Pinhole.html" TargetMode="External"/><Relationship Id="rId17" Type="http://schemas.openxmlformats.org/officeDocument/2006/relationships/hyperlink" Target="https://medium.com/@ramazanilkera2/rgbd-to-3d-point-cloud-223b0a6f46db" TargetMode="External"/><Relationship Id="rId16" Type="http://schemas.openxmlformats.org/officeDocument/2006/relationships/hyperlink" Target="https://www.open3d.org/docs/latest/tutorial/Basic/rgbd_image.html" TargetMode="External"/><Relationship Id="rId19" Type="http://schemas.openxmlformats.org/officeDocument/2006/relationships/hyperlink" Target="https://medium.com/@sanjivjha/a-beginners-guide-to-3d-data-understanding-point-clouds-meshes-and-voxels-385e02108141" TargetMode="External"/><Relationship Id="rId18" Type="http://schemas.openxmlformats.org/officeDocument/2006/relationships/hyperlink" Target="https://medium.com/@parkie0517/2d-to-3d-conversion-learning-how-to-convert-rgb-images-to-point-cloud-025a1fd77ab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2.png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5" Type="http://schemas.openxmlformats.org/officeDocument/2006/relationships/image" Target="../media/image17.jp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WrRSHEriDmPhp6n2d9yqq17t0TfFdfF3/view" TargetMode="External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40.png"/><Relationship Id="rId5" Type="http://schemas.openxmlformats.org/officeDocument/2006/relationships/image" Target="../media/image17.jp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image" Target="../media/image29.png"/><Relationship Id="rId5" Type="http://schemas.openxmlformats.org/officeDocument/2006/relationships/image" Target="../media/image17.jp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5"/>
          <p:cNvGrpSpPr/>
          <p:nvPr/>
        </p:nvGrpSpPr>
        <p:grpSpPr>
          <a:xfrm>
            <a:off x="6350882" y="-342900"/>
            <a:ext cx="14099416" cy="14099416"/>
            <a:chOff x="0" y="0"/>
            <a:chExt cx="812800" cy="812800"/>
          </a:xfrm>
        </p:grpSpPr>
        <p:sp>
          <p:nvSpPr>
            <p:cNvPr id="164" name="Google Shape;164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0" y="7970259"/>
            <a:ext cx="23059260" cy="5269829"/>
            <a:chOff x="-120415" y="-772869"/>
            <a:chExt cx="6073221" cy="1387938"/>
          </a:xfrm>
        </p:grpSpPr>
        <p:sp>
          <p:nvSpPr>
            <p:cNvPr id="167" name="Google Shape;167;p25"/>
            <p:cNvSpPr/>
            <p:nvPr/>
          </p:nvSpPr>
          <p:spPr>
            <a:xfrm>
              <a:off x="-120415" y="-772869"/>
              <a:ext cx="595280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0" y="-38100"/>
              <a:ext cx="5952806" cy="653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-1867766" y="-1867766"/>
            <a:ext cx="3735531" cy="3735531"/>
            <a:chOff x="0" y="0"/>
            <a:chExt cx="812800" cy="812800"/>
          </a:xfrm>
        </p:grpSpPr>
        <p:sp>
          <p:nvSpPr>
            <p:cNvPr id="170" name="Google Shape;170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5"/>
          <p:cNvSpPr/>
          <p:nvPr/>
        </p:nvSpPr>
        <p:spPr>
          <a:xfrm>
            <a:off x="8869817" y="597003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25"/>
          <p:cNvGrpSpPr/>
          <p:nvPr/>
        </p:nvGrpSpPr>
        <p:grpSpPr>
          <a:xfrm>
            <a:off x="8845922" y="1129983"/>
            <a:ext cx="9146584" cy="5246370"/>
            <a:chOff x="0" y="0"/>
            <a:chExt cx="7981950" cy="4578350"/>
          </a:xfrm>
        </p:grpSpPr>
        <p:sp>
          <p:nvSpPr>
            <p:cNvPr id="174" name="Google Shape;174;p25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6606" l="0" r="0" t="-1660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5"/>
          <p:cNvSpPr/>
          <p:nvPr/>
        </p:nvSpPr>
        <p:spPr>
          <a:xfrm>
            <a:off x="2249011" y="56775"/>
            <a:ext cx="1492909" cy="146078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397" l="-24877" r="-30655" t="-102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25"/>
          <p:cNvGrpSpPr/>
          <p:nvPr/>
        </p:nvGrpSpPr>
        <p:grpSpPr>
          <a:xfrm>
            <a:off x="7040186" y="169849"/>
            <a:ext cx="1256518" cy="1098459"/>
            <a:chOff x="0" y="0"/>
            <a:chExt cx="2016193" cy="2016193"/>
          </a:xfrm>
        </p:grpSpPr>
        <p:grpSp>
          <p:nvGrpSpPr>
            <p:cNvPr id="181" name="Google Shape;181;p25"/>
            <p:cNvGrpSpPr/>
            <p:nvPr/>
          </p:nvGrpSpPr>
          <p:grpSpPr>
            <a:xfrm>
              <a:off x="0" y="0"/>
              <a:ext cx="2016193" cy="2016193"/>
              <a:chOff x="0" y="0"/>
              <a:chExt cx="812800" cy="812800"/>
            </a:xfrm>
          </p:grpSpPr>
          <p:sp>
            <p:nvSpPr>
              <p:cNvPr id="182" name="Google Shape;18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25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54623" l="-29222" r="-317944" t="-5588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5444890" y="56775"/>
            <a:ext cx="1351719" cy="1199774"/>
            <a:chOff x="0" y="0"/>
            <a:chExt cx="1997439" cy="1997439"/>
          </a:xfrm>
        </p:grpSpPr>
        <p:grpSp>
          <p:nvGrpSpPr>
            <p:cNvPr id="186" name="Google Shape;186;p25"/>
            <p:cNvGrpSpPr/>
            <p:nvPr/>
          </p:nvGrpSpPr>
          <p:grpSpPr>
            <a:xfrm>
              <a:off x="0" y="0"/>
              <a:ext cx="1997439" cy="1997439"/>
              <a:chOff x="0" y="0"/>
              <a:chExt cx="812800" cy="812800"/>
            </a:xfrm>
          </p:grpSpPr>
          <p:sp>
            <p:nvSpPr>
              <p:cNvPr id="187" name="Google Shape;18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" name="Google Shape;189;p25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5"/>
          <p:cNvSpPr/>
          <p:nvPr/>
        </p:nvSpPr>
        <p:spPr>
          <a:xfrm>
            <a:off x="14400955" y="8166069"/>
            <a:ext cx="3183035" cy="1054221"/>
          </a:xfrm>
          <a:custGeom>
            <a:rect b="b" l="l" r="r" t="t"/>
            <a:pathLst>
              <a:path extrusionOk="0" h="1054221" w="3183035">
                <a:moveTo>
                  <a:pt x="0" y="0"/>
                </a:moveTo>
                <a:lnTo>
                  <a:pt x="3183035" y="0"/>
                </a:lnTo>
                <a:lnTo>
                  <a:pt x="3183035" y="1054221"/>
                </a:lnTo>
                <a:lnTo>
                  <a:pt x="0" y="105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99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6941250" y="9353507"/>
            <a:ext cx="1358580" cy="747219"/>
          </a:xfrm>
          <a:custGeom>
            <a:rect b="b" l="l" r="r" t="t"/>
            <a:pathLst>
              <a:path extrusionOk="0" h="747219" w="1358580">
                <a:moveTo>
                  <a:pt x="0" y="0"/>
                </a:moveTo>
                <a:lnTo>
                  <a:pt x="1358579" y="0"/>
                </a:lnTo>
                <a:lnTo>
                  <a:pt x="1358579" y="747219"/>
                </a:lnTo>
                <a:lnTo>
                  <a:pt x="0" y="747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5563780" y="8248132"/>
            <a:ext cx="1089862" cy="1089862"/>
          </a:xfrm>
          <a:custGeom>
            <a:rect b="b" l="l" r="r" t="t"/>
            <a:pathLst>
              <a:path extrusionOk="0" h="1089862" w="1089862">
                <a:moveTo>
                  <a:pt x="0" y="0"/>
                </a:moveTo>
                <a:lnTo>
                  <a:pt x="1089862" y="0"/>
                </a:lnTo>
                <a:lnTo>
                  <a:pt x="1089862" y="1089862"/>
                </a:lnTo>
                <a:lnTo>
                  <a:pt x="0" y="108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11758720" y="8158495"/>
            <a:ext cx="2105810" cy="1069357"/>
          </a:xfrm>
          <a:custGeom>
            <a:rect b="b" l="l" r="r" t="t"/>
            <a:pathLst>
              <a:path extrusionOk="0" h="1220641" w="2403723">
                <a:moveTo>
                  <a:pt x="0" y="0"/>
                </a:moveTo>
                <a:lnTo>
                  <a:pt x="2403723" y="0"/>
                </a:lnTo>
                <a:lnTo>
                  <a:pt x="2403723" y="1220641"/>
                </a:lnTo>
                <a:lnTo>
                  <a:pt x="0" y="122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3287763" y="8427154"/>
            <a:ext cx="1873963" cy="756160"/>
          </a:xfrm>
          <a:custGeom>
            <a:rect b="b" l="l" r="r" t="t"/>
            <a:pathLst>
              <a:path extrusionOk="0" h="756160" w="1873963">
                <a:moveTo>
                  <a:pt x="0" y="0"/>
                </a:moveTo>
                <a:lnTo>
                  <a:pt x="1873963" y="0"/>
                </a:lnTo>
                <a:lnTo>
                  <a:pt x="1873963" y="756160"/>
                </a:lnTo>
                <a:lnTo>
                  <a:pt x="0" y="756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15038629" y="9290319"/>
            <a:ext cx="3249371" cy="824528"/>
          </a:xfrm>
          <a:custGeom>
            <a:rect b="b" l="l" r="r" t="t"/>
            <a:pathLst>
              <a:path extrusionOk="0" h="824528" w="3249371">
                <a:moveTo>
                  <a:pt x="0" y="0"/>
                </a:moveTo>
                <a:lnTo>
                  <a:pt x="3249371" y="0"/>
                </a:lnTo>
                <a:lnTo>
                  <a:pt x="3249371" y="824527"/>
                </a:lnTo>
                <a:lnTo>
                  <a:pt x="0" y="824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2422062" y="9547620"/>
            <a:ext cx="3007202" cy="573407"/>
          </a:xfrm>
          <a:custGeom>
            <a:rect b="b" l="l" r="r" t="t"/>
            <a:pathLst>
              <a:path extrusionOk="0" h="573407" w="3007202">
                <a:moveTo>
                  <a:pt x="0" y="0"/>
                </a:moveTo>
                <a:lnTo>
                  <a:pt x="3007202" y="0"/>
                </a:lnTo>
                <a:lnTo>
                  <a:pt x="3007202" y="573407"/>
                </a:lnTo>
                <a:lnTo>
                  <a:pt x="0" y="573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4041588" y="205586"/>
            <a:ext cx="1253107" cy="1199773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1461489" y="6679319"/>
            <a:ext cx="4177081" cy="48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3"/>
              <a:buFont typeface="Arial"/>
              <a:buNone/>
            </a:pPr>
            <a:r>
              <a:rPr b="0" i="0" lang="en-US" sz="2753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27.01.2025 – 31.01.2025</a:t>
            </a:r>
            <a:endParaRPr b="0" i="0" sz="2753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Зображення, що містить Шрифт, Графіка, знімок екрана, графічний дизайн&#10;&#10;Автоматично згенерований опис" id="199" name="Google Shape;199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3926" y="9028803"/>
            <a:ext cx="1256525" cy="1256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Зображення, що містить Шрифт, текст, логотип, Графіка&#10;&#10;Автоматично згенерований опис" id="200" name="Google Shape;200;p25"/>
          <p:cNvPicPr preferRelativeResize="0"/>
          <p:nvPr/>
        </p:nvPicPr>
        <p:blipFill rotWithShape="1">
          <a:blip r:embed="rId17">
            <a:alphaModFix/>
          </a:blip>
          <a:srcRect b="35261" l="0" r="7058" t="40586"/>
          <a:stretch/>
        </p:blipFill>
        <p:spPr>
          <a:xfrm>
            <a:off x="-1" y="8262182"/>
            <a:ext cx="2950206" cy="766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Зображення, що містить Шрифт, логотип, Графіка, текст&#10;&#10;Автоматично згенерований опис" id="201" name="Google Shape;201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855283" y="9356031"/>
            <a:ext cx="2212119" cy="83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803612" y="9434936"/>
            <a:ext cx="2086266" cy="800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Зображення, що містить Шрифт, логотип, текст, Графіка&#10;&#10;Автоматично згенерований опис" id="203" name="Google Shape;203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456115" y="8206547"/>
            <a:ext cx="2606036" cy="91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992440" y="8336735"/>
            <a:ext cx="1903732" cy="12691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217046" y="3456456"/>
            <a:ext cx="8015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Virtual Ring Try-On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4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413" name="Google Shape;413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34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3D Structures for AR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16" name="Google Shape;416;p34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417" name="Google Shape;417;p34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8" name="Google Shape;418;p34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4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34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421" name="Google Shape;421;p34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422" name="Google Shape;42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4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" name="Google Shape;424;p34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425" name="Google Shape;425;p34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426" name="Google Shape;426;p34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427" name="Google Shape;42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4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9" name="Google Shape;429;p34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30" name="Google Shape;430;p34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1" name="Google Shape;43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1600200" y="2005275"/>
            <a:ext cx="55176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Mathematical and visual representations of objects, surfaces, or environments in three-dimensional space.</a:t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34"/>
          <p:cNvPicPr preferRelativeResize="0"/>
          <p:nvPr/>
        </p:nvPicPr>
        <p:blipFill rotWithShape="1">
          <a:blip r:embed="rId8">
            <a:alphaModFix/>
          </a:blip>
          <a:srcRect b="57264" l="0" r="0" t="0"/>
          <a:stretch/>
        </p:blipFill>
        <p:spPr>
          <a:xfrm>
            <a:off x="7406725" y="1806248"/>
            <a:ext cx="7315737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9756" y="4333774"/>
            <a:ext cx="5708846" cy="32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/>
          <p:nvPr/>
        </p:nvSpPr>
        <p:spPr>
          <a:xfrm>
            <a:off x="1807725" y="3817600"/>
            <a:ext cx="46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Point Cloud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2850" y="3863580"/>
            <a:ext cx="6115776" cy="344012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/>
          <p:nvPr/>
        </p:nvSpPr>
        <p:spPr>
          <a:xfrm>
            <a:off x="6982963" y="3817600"/>
            <a:ext cx="46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Mesh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4"/>
          <p:cNvSpPr txBox="1"/>
          <p:nvPr/>
        </p:nvSpPr>
        <p:spPr>
          <a:xfrm>
            <a:off x="1867800" y="7676263"/>
            <a:ext cx="5408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collection of individual points in 3D space, each defined by its 𝑥, 𝑦, 𝑧 coordinates.</a:t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7175800" y="7573475"/>
            <a:ext cx="49878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Composed of vertices, edges, and faces, forming a connected network that defines the shape and surface of an object</a:t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4"/>
          <p:cNvPicPr preferRelativeResize="0"/>
          <p:nvPr/>
        </p:nvPicPr>
        <p:blipFill rotWithShape="1">
          <a:blip r:embed="rId11">
            <a:alphaModFix/>
          </a:blip>
          <a:srcRect b="0" l="43181" r="0" t="0"/>
          <a:stretch/>
        </p:blipFill>
        <p:spPr>
          <a:xfrm>
            <a:off x="13027088" y="4312613"/>
            <a:ext cx="3300324" cy="304949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/>
          <p:nvPr/>
        </p:nvSpPr>
        <p:spPr>
          <a:xfrm>
            <a:off x="12330788" y="3817588"/>
            <a:ext cx="46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3D Model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12330800" y="7602675"/>
            <a:ext cx="49878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Combine geometric data (the shape of the object) with surface attributes (textures, colors, and materials)</a:t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4"/>
          <p:cNvSpPr txBox="1"/>
          <p:nvPr/>
        </p:nvSpPr>
        <p:spPr>
          <a:xfrm>
            <a:off x="259085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5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451" name="Google Shape;451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35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Rendering Virtual Objects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54" name="Google Shape;454;p35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455" name="Google Shape;455;p35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56" name="Google Shape;456;p35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35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35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459" name="Google Shape;459;p35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460" name="Google Shape;46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5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p35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463" name="Google Shape;463;p35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464" name="Google Shape;464;p35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465" name="Google Shape;46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5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7" name="Google Shape;467;p35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68" name="Google Shape;468;p35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69" name="Google Shape;46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1600200" y="2005275"/>
            <a:ext cx="133278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process of generating a </a:t>
            </a:r>
            <a:r>
              <a:rPr b="1" lang="en-US" sz="2400">
                <a:solidFill>
                  <a:srgbClr val="145DA0"/>
                </a:solidFill>
                <a:latin typeface="Calibri"/>
                <a:ea typeface="Calibri"/>
                <a:cs typeface="Calibri"/>
                <a:sym typeface="Calibri"/>
              </a:rPr>
              <a:t>2D image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or animation from a 3D model. 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Translates the </a:t>
            </a:r>
            <a:r>
              <a:rPr b="1" lang="en-US" sz="2400">
                <a:solidFill>
                  <a:srgbClr val="145DA0"/>
                </a:solidFill>
                <a:latin typeface="Calibri"/>
                <a:ea typeface="Calibri"/>
                <a:cs typeface="Calibri"/>
                <a:sym typeface="Calibri"/>
              </a:rPr>
              <a:t>geometry, materials, textures, lighting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2400">
                <a:solidFill>
                  <a:srgbClr val="145DA0"/>
                </a:solidFill>
                <a:latin typeface="Calibri"/>
                <a:ea typeface="Calibri"/>
                <a:cs typeface="Calibri"/>
                <a:sym typeface="Calibri"/>
              </a:rPr>
              <a:t>camera settings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of a 3D scene into a visual representation that can be displayed on a screen.</a:t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4300" y="3880938"/>
            <a:ext cx="7770833" cy="43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/>
          <p:nvPr/>
        </p:nvSpPr>
        <p:spPr>
          <a:xfrm>
            <a:off x="1354300" y="8258488"/>
            <a:ext cx="777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Illustration of a 3D model rendering with Blender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57262" y="4014764"/>
            <a:ext cx="8169299" cy="40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5"/>
          <p:cNvSpPr txBox="1"/>
          <p:nvPr/>
        </p:nvSpPr>
        <p:spPr>
          <a:xfrm>
            <a:off x="10239925" y="8251563"/>
            <a:ext cx="64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Role of rendering in AR workflow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 txBox="1"/>
          <p:nvPr/>
        </p:nvSpPr>
        <p:spPr>
          <a:xfrm>
            <a:off x="259085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6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483" name="Google Shape;483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36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Depth Data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86" name="Google Shape;486;p36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487" name="Google Shape;487;p36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8" name="Google Shape;488;p36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36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36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491" name="Google Shape;491;p36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492" name="Google Shape;492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4" name="Google Shape;494;p36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495" name="Google Shape;495;p36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496" name="Google Shape;496;p36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497" name="Google Shape;497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36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00" name="Google Shape;500;p36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01" name="Google Shape;50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1600200" y="2005275"/>
            <a:ext cx="13327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Provides information about the distance of objects in the real world from the camera.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45DA0"/>
                </a:solidFill>
                <a:latin typeface="Calibri"/>
                <a:ea typeface="Calibri"/>
                <a:cs typeface="Calibri"/>
                <a:sym typeface="Calibri"/>
              </a:rPr>
              <a:t>Sources of Depth Data:</a:t>
            </a:r>
            <a:endParaRPr b="1" sz="2400">
              <a:solidFill>
                <a:srgbClr val="145D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Stereo Cameras: Depth estimation from disparity between dual camera images.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LiDAR: Accurate depth sensing via laser-based measurements.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Monocular Depth Estimation: Uses AI models to infer depth from a single camera image.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8397975" y="5242850"/>
            <a:ext cx="3666775" cy="27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 txBox="1"/>
          <p:nvPr/>
        </p:nvSpPr>
        <p:spPr>
          <a:xfrm>
            <a:off x="8856320" y="8509425"/>
            <a:ext cx="275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LiDAR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4438" y="4806571"/>
            <a:ext cx="4693025" cy="206157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/>
        </p:nvSpPr>
        <p:spPr>
          <a:xfrm>
            <a:off x="3527670" y="8509425"/>
            <a:ext cx="275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Stereo Cameras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4075" y="6868150"/>
            <a:ext cx="1893775" cy="16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6"/>
          <p:cNvSpPr txBox="1"/>
          <p:nvPr/>
        </p:nvSpPr>
        <p:spPr>
          <a:xfrm>
            <a:off x="12940802" y="8509425"/>
            <a:ext cx="38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Monocular Depth Estimation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36"/>
          <p:cNvPicPr preferRelativeResize="0"/>
          <p:nvPr/>
        </p:nvPicPr>
        <p:blipFill rotWithShape="1">
          <a:blip r:embed="rId11">
            <a:alphaModFix/>
          </a:blip>
          <a:srcRect b="0" l="0" r="67571" t="0"/>
          <a:stretch/>
        </p:blipFill>
        <p:spPr>
          <a:xfrm>
            <a:off x="13621425" y="4784500"/>
            <a:ext cx="2469786" cy="36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/>
          <p:nvPr/>
        </p:nvSpPr>
        <p:spPr>
          <a:xfrm>
            <a:off x="2590850" y="9732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7"/>
          <p:cNvPicPr preferRelativeResize="0"/>
          <p:nvPr/>
        </p:nvPicPr>
        <p:blipFill rotWithShape="1">
          <a:blip r:embed="rId3">
            <a:alphaModFix/>
          </a:blip>
          <a:srcRect b="0" l="0" r="22039" t="0"/>
          <a:stretch/>
        </p:blipFill>
        <p:spPr>
          <a:xfrm>
            <a:off x="10274750" y="2207325"/>
            <a:ext cx="5940751" cy="24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750" y="4719225"/>
            <a:ext cx="5940751" cy="407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7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520" name="Google Shape;520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37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RGBD processing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23" name="Google Shape;523;p37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524" name="Google Shape;524;p37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25" name="Google Shape;525;p37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37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7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528" name="Google Shape;528;p37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529" name="Google Shape;529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1" name="Google Shape;531;p37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532" name="Google Shape;532;p37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533" name="Google Shape;533;p37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534" name="Google Shape;534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6" name="Google Shape;536;p37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37" name="Google Shape;537;p37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38" name="Google Shape;53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7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8925" y="4719213"/>
            <a:ext cx="6282550" cy="3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7"/>
          <p:cNvSpPr txBox="1"/>
          <p:nvPr/>
        </p:nvSpPr>
        <p:spPr>
          <a:xfrm>
            <a:off x="1600198" y="8295950"/>
            <a:ext cx="762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Illustration of reconstructed point cloud from RGBD at identity camera pose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7"/>
          <p:cNvSpPr txBox="1"/>
          <p:nvPr/>
        </p:nvSpPr>
        <p:spPr>
          <a:xfrm>
            <a:off x="1600200" y="2255413"/>
            <a:ext cx="34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Camera coordinate system 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9138" y="2725462"/>
            <a:ext cx="3088717" cy="15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50800" y="2640312"/>
            <a:ext cx="4468177" cy="15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7"/>
          <p:cNvSpPr txBox="1"/>
          <p:nvPr/>
        </p:nvSpPr>
        <p:spPr>
          <a:xfrm>
            <a:off x="6199975" y="2255413"/>
            <a:ext cx="34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 coordinate system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7"/>
          <p:cNvSpPr txBox="1"/>
          <p:nvPr/>
        </p:nvSpPr>
        <p:spPr>
          <a:xfrm>
            <a:off x="259085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"/>
          <p:cNvSpPr txBox="1"/>
          <p:nvPr/>
        </p:nvSpPr>
        <p:spPr>
          <a:xfrm>
            <a:off x="1600200" y="1119350"/>
            <a:ext cx="1023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Project Tasks &amp; Requirements</a:t>
            </a:r>
            <a:endParaRPr b="1" i="0" sz="4500" u="none" cap="none" strike="noStrike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1447800" y="4650775"/>
            <a:ext cx="692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Google Shape;554;p38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555" name="Google Shape;555;p38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6" name="Google Shape;556;p38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8" l="-24875" r="-30655" t="-1024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8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559" name="Google Shape;559;p38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560" name="Google Shape;560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2" name="Google Shape;562;p38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1" l="-29223" r="-317963" t="-55891"/>
              </a:stretch>
            </a:blipFill>
            <a:ln>
              <a:noFill/>
            </a:ln>
          </p:spPr>
        </p:sp>
      </p:grpSp>
      <p:grpSp>
        <p:nvGrpSpPr>
          <p:cNvPr id="563" name="Google Shape;563;p38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564" name="Google Shape;564;p38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565" name="Google Shape;56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7" name="Google Shape;567;p38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68" name="Google Shape;568;p38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69" name="Google Shape;56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8"/>
          <p:cNvSpPr txBox="1"/>
          <p:nvPr/>
        </p:nvSpPr>
        <p:spPr>
          <a:xfrm>
            <a:off x="1600200" y="2005275"/>
            <a:ext cx="83259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Virtual Ring Try-On</a:t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rPr>
              <a:t>Direction</a:t>
            </a: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Calibri"/>
              <a:buChar char="●"/>
            </a:pPr>
            <a:r>
              <a:rPr b="1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Computer Vision (CV)</a:t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Calibri"/>
              <a:buChar char="○"/>
            </a:pP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including 3D domain</a:t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Calibri"/>
              <a:buChar char="●"/>
            </a:pPr>
            <a:r>
              <a:rPr b="1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Deep Learning (DL)</a:t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b="1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develop a computer vision system that enables users to virtually try on rings using augmented reality (AR). </a:t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rPr>
              <a:t>General requirements</a:t>
            </a:r>
            <a:r>
              <a:rPr b="1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system should ensure accurate placement, realistic visualization of materials, and adaptability to different hand poses, lighting conditions, etc.</a:t>
            </a:r>
            <a:endParaRPr b="1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38"/>
          <p:cNvPicPr preferRelativeResize="0"/>
          <p:nvPr/>
        </p:nvPicPr>
        <p:blipFill rotWithShape="1">
          <a:blip r:embed="rId8">
            <a:alphaModFix/>
          </a:blip>
          <a:srcRect b="7" l="0" r="0" t="25632"/>
          <a:stretch/>
        </p:blipFill>
        <p:spPr>
          <a:xfrm>
            <a:off x="10057000" y="2222550"/>
            <a:ext cx="4271026" cy="4234774"/>
          </a:xfrm>
          <a:prstGeom prst="rect">
            <a:avLst/>
          </a:prstGeom>
          <a:noFill/>
          <a:ln cap="flat" cmpd="sng" w="28575">
            <a:solidFill>
              <a:srgbClr val="145DA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2" name="Google Shape;572;p38"/>
          <p:cNvPicPr preferRelativeResize="0"/>
          <p:nvPr/>
        </p:nvPicPr>
        <p:blipFill rotWithShape="1">
          <a:blip r:embed="rId9">
            <a:alphaModFix/>
          </a:blip>
          <a:srcRect b="0" l="0" r="0" t="25632"/>
          <a:stretch/>
        </p:blipFill>
        <p:spPr>
          <a:xfrm>
            <a:off x="13625950" y="4650776"/>
            <a:ext cx="4271026" cy="4234800"/>
          </a:xfrm>
          <a:prstGeom prst="rect">
            <a:avLst/>
          </a:prstGeom>
          <a:noFill/>
          <a:ln cap="flat" cmpd="sng" w="28575">
            <a:solidFill>
              <a:srgbClr val="145DA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3" name="Google Shape;57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825" y="8697737"/>
            <a:ext cx="2010350" cy="20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9"/>
          <p:cNvGrpSpPr/>
          <p:nvPr/>
        </p:nvGrpSpPr>
        <p:grpSpPr>
          <a:xfrm>
            <a:off x="0" y="7806997"/>
            <a:ext cx="22602566" cy="2480017"/>
            <a:chOff x="0" y="-38100"/>
            <a:chExt cx="5952900" cy="653169"/>
          </a:xfrm>
        </p:grpSpPr>
        <p:sp>
          <p:nvSpPr>
            <p:cNvPr id="579" name="Google Shape;579;p39"/>
            <p:cNvSpPr/>
            <p:nvPr/>
          </p:nvSpPr>
          <p:spPr>
            <a:xfrm>
              <a:off x="0" y="0"/>
              <a:ext cx="595280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80" name="Google Shape;580;p39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-1867766" y="-1867766"/>
            <a:ext cx="3735548" cy="3735548"/>
            <a:chOff x="0" y="0"/>
            <a:chExt cx="812800" cy="812800"/>
          </a:xfrm>
        </p:grpSpPr>
        <p:sp>
          <p:nvSpPr>
            <p:cNvPr id="582" name="Google Shape;582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39"/>
          <p:cNvSpPr/>
          <p:nvPr/>
        </p:nvSpPr>
        <p:spPr>
          <a:xfrm>
            <a:off x="11121343" y="8218082"/>
            <a:ext cx="1887728" cy="18877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" name="Google Shape;585;p39"/>
          <p:cNvGrpSpPr/>
          <p:nvPr/>
        </p:nvGrpSpPr>
        <p:grpSpPr>
          <a:xfrm>
            <a:off x="13615128" y="8422790"/>
            <a:ext cx="1512174" cy="1512174"/>
            <a:chOff x="0" y="0"/>
            <a:chExt cx="2016232" cy="2016232"/>
          </a:xfrm>
        </p:grpSpPr>
        <p:grpSp>
          <p:nvGrpSpPr>
            <p:cNvPr id="586" name="Google Shape;586;p39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587" name="Google Shape;587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9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9" name="Google Shape;589;p39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590" name="Google Shape;590;p39"/>
          <p:cNvGrpSpPr/>
          <p:nvPr/>
        </p:nvGrpSpPr>
        <p:grpSpPr>
          <a:xfrm>
            <a:off x="15732414" y="8370289"/>
            <a:ext cx="1498092" cy="1498092"/>
            <a:chOff x="0" y="0"/>
            <a:chExt cx="1997456" cy="1997456"/>
          </a:xfrm>
        </p:grpSpPr>
        <p:grpSp>
          <p:nvGrpSpPr>
            <p:cNvPr id="591" name="Google Shape;591;p39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592" name="Google Shape;592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9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4" name="Google Shape;594;p39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95" name="Google Shape;595;p39"/>
          <p:cNvSpPr/>
          <p:nvPr/>
        </p:nvSpPr>
        <p:spPr>
          <a:xfrm>
            <a:off x="8945852" y="8422657"/>
            <a:ext cx="1479495" cy="1479495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p39"/>
          <p:cNvSpPr txBox="1"/>
          <p:nvPr/>
        </p:nvSpPr>
        <p:spPr>
          <a:xfrm>
            <a:off x="2184450" y="4221700"/>
            <a:ext cx="1391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6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Description of the solution</a:t>
            </a:r>
            <a:endParaRPr b="1" sz="6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97" name="Google Shape;59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825" y="8697737"/>
            <a:ext cx="2010350" cy="20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40"/>
          <p:cNvGrpSpPr/>
          <p:nvPr/>
        </p:nvGrpSpPr>
        <p:grpSpPr>
          <a:xfrm>
            <a:off x="15163800" y="-2020144"/>
            <a:ext cx="4693046" cy="4693046"/>
            <a:chOff x="0" y="0"/>
            <a:chExt cx="812800" cy="812800"/>
          </a:xfrm>
        </p:grpSpPr>
        <p:sp>
          <p:nvSpPr>
            <p:cNvPr id="603" name="Google Shape;603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40"/>
          <p:cNvSpPr txBox="1"/>
          <p:nvPr/>
        </p:nvSpPr>
        <p:spPr>
          <a:xfrm>
            <a:off x="1600200" y="1119350"/>
            <a:ext cx="1129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Hand localization on image</a:t>
            </a:r>
            <a:endParaRPr b="1" i="0" sz="4500" u="none" cap="none" strike="noStrike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06" name="Google Shape;606;p40"/>
          <p:cNvGrpSpPr/>
          <p:nvPr/>
        </p:nvGrpSpPr>
        <p:grpSpPr>
          <a:xfrm>
            <a:off x="1" y="9207744"/>
            <a:ext cx="18078896" cy="1079256"/>
            <a:chOff x="0" y="-38100"/>
            <a:chExt cx="5952806" cy="653169"/>
          </a:xfrm>
        </p:grpSpPr>
        <p:sp>
          <p:nvSpPr>
            <p:cNvPr id="607" name="Google Shape;607;p40"/>
            <p:cNvSpPr/>
            <p:nvPr/>
          </p:nvSpPr>
          <p:spPr>
            <a:xfrm>
              <a:off x="68851" y="0"/>
              <a:ext cx="5883955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8" name="Google Shape;608;p40"/>
            <p:cNvSpPr txBox="1"/>
            <p:nvPr/>
          </p:nvSpPr>
          <p:spPr>
            <a:xfrm>
              <a:off x="0" y="-38100"/>
              <a:ext cx="5952806" cy="653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40"/>
          <p:cNvSpPr/>
          <p:nvPr/>
        </p:nvSpPr>
        <p:spPr>
          <a:xfrm>
            <a:off x="11121344" y="9284818"/>
            <a:ext cx="964592" cy="82190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7" l="-24877" r="-30655" t="-1025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3555797" y="9373845"/>
            <a:ext cx="772301" cy="658061"/>
            <a:chOff x="0" y="0"/>
            <a:chExt cx="2016193" cy="2016193"/>
          </a:xfrm>
        </p:grpSpPr>
        <p:grpSp>
          <p:nvGrpSpPr>
            <p:cNvPr id="611" name="Google Shape;611;p40"/>
            <p:cNvGrpSpPr/>
            <p:nvPr/>
          </p:nvGrpSpPr>
          <p:grpSpPr>
            <a:xfrm>
              <a:off x="0" y="0"/>
              <a:ext cx="2016193" cy="2016193"/>
              <a:chOff x="0" y="0"/>
              <a:chExt cx="812800" cy="812800"/>
            </a:xfrm>
          </p:grpSpPr>
          <p:sp>
            <p:nvSpPr>
              <p:cNvPr id="612" name="Google Shape;612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4" name="Google Shape;614;p40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3" l="-29222" r="-317944" t="-55889"/>
              </a:stretch>
            </a:blipFill>
            <a:ln>
              <a:noFill/>
            </a:ln>
          </p:spPr>
        </p:sp>
      </p:grpSp>
      <p:grpSp>
        <p:nvGrpSpPr>
          <p:cNvPr id="615" name="Google Shape;615;p40"/>
          <p:cNvGrpSpPr/>
          <p:nvPr/>
        </p:nvGrpSpPr>
        <p:grpSpPr>
          <a:xfrm>
            <a:off x="15619189" y="9369801"/>
            <a:ext cx="765118" cy="651939"/>
            <a:chOff x="0" y="0"/>
            <a:chExt cx="1997439" cy="1997439"/>
          </a:xfrm>
        </p:grpSpPr>
        <p:grpSp>
          <p:nvGrpSpPr>
            <p:cNvPr id="616" name="Google Shape;616;p40"/>
            <p:cNvGrpSpPr/>
            <p:nvPr/>
          </p:nvGrpSpPr>
          <p:grpSpPr>
            <a:xfrm>
              <a:off x="0" y="0"/>
              <a:ext cx="1997439" cy="1997439"/>
              <a:chOff x="0" y="0"/>
              <a:chExt cx="812800" cy="812800"/>
            </a:xfrm>
          </p:grpSpPr>
          <p:sp>
            <p:nvSpPr>
              <p:cNvPr id="617" name="Google Shape;617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4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9" name="Google Shape;619;p40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20" name="Google Shape;620;p40"/>
          <p:cNvSpPr/>
          <p:nvPr/>
        </p:nvSpPr>
        <p:spPr>
          <a:xfrm>
            <a:off x="8952143" y="9373845"/>
            <a:ext cx="755626" cy="643852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21" name="Google Shape;62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825" y="8697737"/>
            <a:ext cx="2010350" cy="20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0"/>
          <p:cNvSpPr txBox="1"/>
          <p:nvPr/>
        </p:nvSpPr>
        <p:spPr>
          <a:xfrm>
            <a:off x="1600200" y="2390863"/>
            <a:ext cx="140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0125" y="5312300"/>
            <a:ext cx="5871351" cy="33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0200" y="5312293"/>
            <a:ext cx="4693027" cy="35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8025" y="5255100"/>
            <a:ext cx="4693022" cy="35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67638" y="2353988"/>
            <a:ext cx="7010724" cy="2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53157" y="2926110"/>
            <a:ext cx="3974743" cy="10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41"/>
          <p:cNvGrpSpPr/>
          <p:nvPr/>
        </p:nvGrpSpPr>
        <p:grpSpPr>
          <a:xfrm>
            <a:off x="15163800" y="-2020144"/>
            <a:ext cx="4693026" cy="4693026"/>
            <a:chOff x="0" y="0"/>
            <a:chExt cx="812800" cy="812800"/>
          </a:xfrm>
        </p:grpSpPr>
        <p:sp>
          <p:nvSpPr>
            <p:cNvPr id="634" name="Google Shape;634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p41"/>
          <p:cNvSpPr txBox="1"/>
          <p:nvPr/>
        </p:nvSpPr>
        <p:spPr>
          <a:xfrm>
            <a:off x="1600200" y="1119350"/>
            <a:ext cx="1129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Ring Pose Estimation</a:t>
            </a:r>
            <a:endParaRPr b="1" i="0" sz="4500" u="none" cap="none" strike="noStrike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37" name="Google Shape;637;p41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638" name="Google Shape;638;p41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9" name="Google Shape;639;p41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41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41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642" name="Google Shape;642;p41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643" name="Google Shape;64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1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5" name="Google Shape;645;p41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646" name="Google Shape;646;p41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647" name="Google Shape;647;p41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648" name="Google Shape;64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1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0" name="Google Shape;650;p41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51" name="Google Shape;651;p41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52" name="Google Shape;65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825" y="8697737"/>
            <a:ext cx="2010350" cy="2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7938" y="4778638"/>
            <a:ext cx="3256888" cy="8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0200" y="4582607"/>
            <a:ext cx="2756227" cy="1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1"/>
          <p:cNvSpPr txBox="1"/>
          <p:nvPr/>
        </p:nvSpPr>
        <p:spPr>
          <a:xfrm>
            <a:off x="1600200" y="2297700"/>
            <a:ext cx="14026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RGBD reconstruction: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calculate 3d coordinates in camera system using depth maps.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define a basis by vectors made with neighbours fingers.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the basis to define the ring pose.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apply the transformation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project ring on 2d image as an overlay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07438" y="5994912"/>
            <a:ext cx="3229526" cy="24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79350" y="5948775"/>
            <a:ext cx="3256874" cy="244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08212" y="6022209"/>
            <a:ext cx="3229501" cy="242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578588" y="5889713"/>
            <a:ext cx="3256899" cy="2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530200" y="3110557"/>
            <a:ext cx="3121990" cy="234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262225" y="3110557"/>
            <a:ext cx="3121990" cy="234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42"/>
          <p:cNvGrpSpPr/>
          <p:nvPr/>
        </p:nvGrpSpPr>
        <p:grpSpPr>
          <a:xfrm>
            <a:off x="15011400" y="-1943100"/>
            <a:ext cx="4693046" cy="4693046"/>
            <a:chOff x="0" y="0"/>
            <a:chExt cx="812800" cy="812800"/>
          </a:xfrm>
        </p:grpSpPr>
        <p:sp>
          <p:nvSpPr>
            <p:cNvPr id="668" name="Google Shape;668;p4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2"/>
          <p:cNvSpPr txBox="1"/>
          <p:nvPr/>
        </p:nvSpPr>
        <p:spPr>
          <a:xfrm>
            <a:off x="1600200" y="1119339"/>
            <a:ext cx="792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video</a:t>
            </a:r>
            <a:endParaRPr b="1" i="0" sz="4500" u="none" cap="none" strike="noStrike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71" name="Google Shape;671;p42"/>
          <p:cNvGrpSpPr/>
          <p:nvPr/>
        </p:nvGrpSpPr>
        <p:grpSpPr>
          <a:xfrm>
            <a:off x="1" y="9207744"/>
            <a:ext cx="18078896" cy="1079256"/>
            <a:chOff x="0" y="-38100"/>
            <a:chExt cx="5952806" cy="653169"/>
          </a:xfrm>
        </p:grpSpPr>
        <p:sp>
          <p:nvSpPr>
            <p:cNvPr id="672" name="Google Shape;672;p42"/>
            <p:cNvSpPr/>
            <p:nvPr/>
          </p:nvSpPr>
          <p:spPr>
            <a:xfrm>
              <a:off x="68851" y="0"/>
              <a:ext cx="5883955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3" name="Google Shape;673;p42"/>
            <p:cNvSpPr txBox="1"/>
            <p:nvPr/>
          </p:nvSpPr>
          <p:spPr>
            <a:xfrm>
              <a:off x="0" y="-38100"/>
              <a:ext cx="5952806" cy="653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42"/>
          <p:cNvSpPr/>
          <p:nvPr/>
        </p:nvSpPr>
        <p:spPr>
          <a:xfrm>
            <a:off x="11121344" y="9284818"/>
            <a:ext cx="964592" cy="82190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7" l="-24877" r="-30655" t="-1025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42"/>
          <p:cNvGrpSpPr/>
          <p:nvPr/>
        </p:nvGrpSpPr>
        <p:grpSpPr>
          <a:xfrm>
            <a:off x="13555797" y="9373845"/>
            <a:ext cx="772301" cy="658061"/>
            <a:chOff x="0" y="0"/>
            <a:chExt cx="2016193" cy="2016193"/>
          </a:xfrm>
        </p:grpSpPr>
        <p:grpSp>
          <p:nvGrpSpPr>
            <p:cNvPr id="676" name="Google Shape;676;p42"/>
            <p:cNvGrpSpPr/>
            <p:nvPr/>
          </p:nvGrpSpPr>
          <p:grpSpPr>
            <a:xfrm>
              <a:off x="0" y="0"/>
              <a:ext cx="2016193" cy="2016193"/>
              <a:chOff x="0" y="0"/>
              <a:chExt cx="812800" cy="812800"/>
            </a:xfrm>
          </p:grpSpPr>
          <p:sp>
            <p:nvSpPr>
              <p:cNvPr id="677" name="Google Shape;677;p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9" name="Google Shape;679;p42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3" l="-29222" r="-317944" t="-55889"/>
              </a:stretch>
            </a:blipFill>
            <a:ln>
              <a:noFill/>
            </a:ln>
          </p:spPr>
        </p:sp>
      </p:grpSp>
      <p:grpSp>
        <p:nvGrpSpPr>
          <p:cNvPr id="680" name="Google Shape;680;p42"/>
          <p:cNvGrpSpPr/>
          <p:nvPr/>
        </p:nvGrpSpPr>
        <p:grpSpPr>
          <a:xfrm>
            <a:off x="15619189" y="9369801"/>
            <a:ext cx="765118" cy="651939"/>
            <a:chOff x="0" y="0"/>
            <a:chExt cx="1997439" cy="1997439"/>
          </a:xfrm>
        </p:grpSpPr>
        <p:grpSp>
          <p:nvGrpSpPr>
            <p:cNvPr id="681" name="Google Shape;681;p42"/>
            <p:cNvGrpSpPr/>
            <p:nvPr/>
          </p:nvGrpSpPr>
          <p:grpSpPr>
            <a:xfrm>
              <a:off x="0" y="0"/>
              <a:ext cx="1997439" cy="1997439"/>
              <a:chOff x="0" y="0"/>
              <a:chExt cx="812800" cy="812800"/>
            </a:xfrm>
          </p:grpSpPr>
          <p:sp>
            <p:nvSpPr>
              <p:cNvPr id="682" name="Google Shape;682;p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4" name="Google Shape;684;p42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85" name="Google Shape;685;p42"/>
          <p:cNvSpPr/>
          <p:nvPr/>
        </p:nvSpPr>
        <p:spPr>
          <a:xfrm>
            <a:off x="8952143" y="9373845"/>
            <a:ext cx="755626" cy="643852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86" name="Google Shape;68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825" y="8697737"/>
            <a:ext cx="2010350" cy="2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2" title="result_video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0200" y="1964439"/>
            <a:ext cx="9454541" cy="709090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2"/>
          <p:cNvSpPr txBox="1"/>
          <p:nvPr/>
        </p:nvSpPr>
        <p:spPr>
          <a:xfrm>
            <a:off x="12435425" y="3577175"/>
            <a:ext cx="4492500" cy="4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requirements: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en-US" sz="3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system should ensure accurate placement,</a:t>
            </a:r>
            <a:endParaRPr sz="3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en-US" sz="3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adaptability to different hand poses,</a:t>
            </a:r>
            <a:endParaRPr sz="3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🔁 </a:t>
            </a:r>
            <a:r>
              <a:rPr lang="en-US" sz="3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realistic visualization of materials, lighting conditions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3"/>
          <p:cNvSpPr txBox="1"/>
          <p:nvPr/>
        </p:nvSpPr>
        <p:spPr>
          <a:xfrm>
            <a:off x="2706332" y="1473413"/>
            <a:ext cx="152787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64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Interactive part</a:t>
            </a:r>
            <a:endParaRPr/>
          </a:p>
        </p:txBody>
      </p:sp>
      <p:grpSp>
        <p:nvGrpSpPr>
          <p:cNvPr id="695" name="Google Shape;695;p43"/>
          <p:cNvGrpSpPr/>
          <p:nvPr/>
        </p:nvGrpSpPr>
        <p:grpSpPr>
          <a:xfrm>
            <a:off x="12398912" y="9385379"/>
            <a:ext cx="5889129" cy="902143"/>
            <a:chOff x="0" y="-38100"/>
            <a:chExt cx="1551036" cy="237600"/>
          </a:xfrm>
        </p:grpSpPr>
        <p:sp>
          <p:nvSpPr>
            <p:cNvPr id="696" name="Google Shape;696;p43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697" name="Google Shape;697;p43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3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699" name="Google Shape;699;p43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00" name="Google Shape;700;p43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" name="Google Shape;701;p43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5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43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703" name="Google Shape;703;p43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704" name="Google Shape;704;p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3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6" name="Google Shape;706;p43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7" l="-29229" r="-317977" t="-55898"/>
              </a:stretch>
            </a:blipFill>
            <a:ln>
              <a:noFill/>
            </a:ln>
          </p:spPr>
        </p:sp>
      </p:grpSp>
      <p:grpSp>
        <p:nvGrpSpPr>
          <p:cNvPr id="707" name="Google Shape;707;p43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708" name="Google Shape;708;p43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709" name="Google Shape;709;p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3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43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12" name="Google Shape;712;p43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13" name="Google Shape;71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6325" y="3562337"/>
            <a:ext cx="3899229" cy="519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7799" y="3465150"/>
            <a:ext cx="3985875" cy="53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95925" y="3499100"/>
            <a:ext cx="3985874" cy="53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6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211" name="Google Shape;211;p26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2" name="Google Shape;212;p26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2941233" y="1751089"/>
            <a:ext cx="67602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19"/>
              <a:buFont typeface="Arial"/>
              <a:buNone/>
            </a:pPr>
            <a:r>
              <a:rPr b="0" i="0" lang="en-US" sz="7319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215" name="Google Shape;215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26"/>
          <p:cNvSpPr/>
          <p:nvPr/>
        </p:nvSpPr>
        <p:spPr>
          <a:xfrm rot="5400000">
            <a:off x="2912435" y="392469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6"/>
          <p:cNvSpPr txBox="1"/>
          <p:nvPr/>
        </p:nvSpPr>
        <p:spPr>
          <a:xfrm>
            <a:off x="3663147" y="3849475"/>
            <a:ext cx="6267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 to Augmented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6"/>
          <p:cNvSpPr/>
          <p:nvPr/>
        </p:nvSpPr>
        <p:spPr>
          <a:xfrm rot="5400000">
            <a:off x="2912435" y="4550203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6"/>
          <p:cNvSpPr txBox="1"/>
          <p:nvPr/>
        </p:nvSpPr>
        <p:spPr>
          <a:xfrm>
            <a:off x="3663145" y="4474975"/>
            <a:ext cx="64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8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 Camera Sees the World</a:t>
            </a:r>
            <a:endParaRPr b="0" i="0" sz="2853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26"/>
          <p:cNvSpPr/>
          <p:nvPr/>
        </p:nvSpPr>
        <p:spPr>
          <a:xfrm rot="5400000">
            <a:off x="2912435" y="517544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6"/>
          <p:cNvSpPr txBox="1"/>
          <p:nvPr/>
        </p:nvSpPr>
        <p:spPr>
          <a:xfrm>
            <a:off x="3663150" y="5100225"/>
            <a:ext cx="729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48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Pinhole Camera Model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3663138" y="5725725"/>
            <a:ext cx="9536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8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53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26"/>
          <p:cNvSpPr/>
          <p:nvPr/>
        </p:nvSpPr>
        <p:spPr>
          <a:xfrm rot="5400000">
            <a:off x="10425385" y="32831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6"/>
          <p:cNvSpPr txBox="1"/>
          <p:nvPr/>
        </p:nvSpPr>
        <p:spPr>
          <a:xfrm>
            <a:off x="11176094" y="3265888"/>
            <a:ext cx="68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Rendering Virtual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26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228" name="Google Shape;228;p26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229" name="Google Shape;22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" name="Google Shape;231;p26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232" name="Google Shape;232;p26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233" name="Google Shape;233;p26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234" name="Google Shape;2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6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6" name="Google Shape;236;p26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37" name="Google Shape;237;p26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8" name="Google Shape;23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 rot="5400000">
            <a:off x="10425385" y="391685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6"/>
          <p:cNvSpPr txBox="1"/>
          <p:nvPr/>
        </p:nvSpPr>
        <p:spPr>
          <a:xfrm>
            <a:off x="11176094" y="3870638"/>
            <a:ext cx="68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Depth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3663138" y="6335325"/>
            <a:ext cx="9536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8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53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6"/>
          <p:cNvSpPr/>
          <p:nvPr/>
        </p:nvSpPr>
        <p:spPr>
          <a:xfrm rot="5400000">
            <a:off x="10425385" y="51278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6"/>
          <p:cNvSpPr txBox="1"/>
          <p:nvPr/>
        </p:nvSpPr>
        <p:spPr>
          <a:xfrm>
            <a:off x="11176094" y="5106625"/>
            <a:ext cx="68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Task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 rot="5400000">
            <a:off x="10425385" y="57374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6"/>
          <p:cNvSpPr txBox="1"/>
          <p:nvPr/>
        </p:nvSpPr>
        <p:spPr>
          <a:xfrm>
            <a:off x="11176094" y="5770263"/>
            <a:ext cx="68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Useful Links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 rot="5400000">
            <a:off x="10425385" y="45505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6"/>
          <p:cNvSpPr txBox="1"/>
          <p:nvPr/>
        </p:nvSpPr>
        <p:spPr>
          <a:xfrm>
            <a:off x="11176094" y="4475375"/>
            <a:ext cx="68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RGBD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/>
          <p:nvPr/>
        </p:nvSpPr>
        <p:spPr>
          <a:xfrm rot="5400000">
            <a:off x="2912435" y="5802334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6"/>
          <p:cNvSpPr txBox="1"/>
          <p:nvPr/>
        </p:nvSpPr>
        <p:spPr>
          <a:xfrm>
            <a:off x="3663160" y="5771883"/>
            <a:ext cx="4579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3D Structures for 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t/>
            </a:r>
            <a:endParaRPr b="0" i="0" sz="2853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26"/>
          <p:cNvSpPr/>
          <p:nvPr/>
        </p:nvSpPr>
        <p:spPr>
          <a:xfrm rot="5400000">
            <a:off x="2912435" y="329759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6"/>
          <p:cNvSpPr txBox="1"/>
          <p:nvPr/>
        </p:nvSpPr>
        <p:spPr>
          <a:xfrm>
            <a:off x="3663147" y="3222375"/>
            <a:ext cx="6267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3"/>
              <a:buFont typeface="Arial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 to Linear Algebra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44"/>
          <p:cNvGrpSpPr/>
          <p:nvPr/>
        </p:nvGrpSpPr>
        <p:grpSpPr>
          <a:xfrm>
            <a:off x="15163800" y="-2020144"/>
            <a:ext cx="4693026" cy="4693026"/>
            <a:chOff x="0" y="0"/>
            <a:chExt cx="812800" cy="812800"/>
          </a:xfrm>
        </p:grpSpPr>
        <p:sp>
          <p:nvSpPr>
            <p:cNvPr id="723" name="Google Shape;723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4"/>
          <p:cNvSpPr txBox="1"/>
          <p:nvPr/>
        </p:nvSpPr>
        <p:spPr>
          <a:xfrm>
            <a:off x="1600200" y="1119339"/>
            <a:ext cx="792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Useful Links</a:t>
            </a:r>
            <a:endParaRPr b="1" i="0" sz="4500" u="none" cap="none" strike="noStrike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26" name="Google Shape;726;p44"/>
          <p:cNvSpPr txBox="1"/>
          <p:nvPr/>
        </p:nvSpPr>
        <p:spPr>
          <a:xfrm>
            <a:off x="1503600" y="3511650"/>
            <a:ext cx="692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7" name="Google Shape;727;p44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728" name="Google Shape;728;p44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9" name="Google Shape;729;p44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4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44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732" name="Google Shape;732;p44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733" name="Google Shape;733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4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5" name="Google Shape;735;p44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736" name="Google Shape;736;p44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737" name="Google Shape;737;p44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738" name="Google Shape;738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4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0" name="Google Shape;740;p44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41" name="Google Shape;741;p44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42" name="Google Shape;74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4"/>
          <p:cNvSpPr txBox="1"/>
          <p:nvPr/>
        </p:nvSpPr>
        <p:spPr>
          <a:xfrm>
            <a:off x="1671125" y="1812050"/>
            <a:ext cx="8895000" cy="6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Linear Algebra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3B1B course (highly recommended for great intuition)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[0]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Hand localization on image: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Mediapipe tutorial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[1]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Camera pose estimation: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Pinhole camera model: Presentation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[2]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Pinhole camera model: Medium Longread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[3]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[4]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[5]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Pinhole camera mode: Long story short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[6]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Pose computation overview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[7]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Point cloud generation with RGBD: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open3d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[8]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custom implementation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[9]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[10]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3D structures: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Point clouds, meshes in general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[11]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.obj structure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[12]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.glb structure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[13]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Point cloud transformations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[14]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3D Graphics Rendering: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open3d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[15]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[16]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pytorch3d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[17]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[18]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[19]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blender python API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[20]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4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4"/>
          <p:cNvSpPr txBox="1"/>
          <p:nvPr/>
        </p:nvSpPr>
        <p:spPr>
          <a:xfrm>
            <a:off x="259085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5"/>
          <p:cNvSpPr txBox="1"/>
          <p:nvPr/>
        </p:nvSpPr>
        <p:spPr>
          <a:xfrm>
            <a:off x="2818366" y="2485326"/>
            <a:ext cx="88197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64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12398912" y="9385379"/>
            <a:ext cx="5889129" cy="902143"/>
            <a:chOff x="0" y="-38100"/>
            <a:chExt cx="1551036" cy="237600"/>
          </a:xfrm>
        </p:grpSpPr>
        <p:sp>
          <p:nvSpPr>
            <p:cNvPr id="752" name="Google Shape;752;p45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753" name="Google Shape;753;p45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4" name="Google Shape;754;p45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5" name="Google Shape;755;p45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756" name="Google Shape;756;p45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7" name="Google Shape;757;p45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45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99" l="-24877" r="-3065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760" name="Google Shape;760;p45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3" name="Google Shape;763;p45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4627" l="-29229" r="-317977" t="-55898"/>
              </a:stretch>
            </a:blipFill>
            <a:ln>
              <a:noFill/>
            </a:ln>
          </p:spPr>
        </p:sp>
      </p:grpSp>
      <p:grpSp>
        <p:nvGrpSpPr>
          <p:cNvPr id="764" name="Google Shape;764;p45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765" name="Google Shape;765;p45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766" name="Google Shape;766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5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45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69" name="Google Shape;769;p45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70" name="Google Shape;77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02" y="2447038"/>
            <a:ext cx="6391600" cy="5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2525" y="2447050"/>
            <a:ext cx="6125026" cy="3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1239500" y="952225"/>
            <a:ext cx="1635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Linear Algebra: Vectors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61" name="Google Shape;261;p27" title="Screenshot 2025-05-07 at 21.23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2525" y="6181150"/>
            <a:ext cx="6125025" cy="35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 title="Screenshot 2025-05-07 at 21.24.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1350" y="8098725"/>
            <a:ext cx="5006451" cy="15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00" y="2990838"/>
            <a:ext cx="7625650" cy="43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6950" y="2442163"/>
            <a:ext cx="7183600" cy="54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1236300" y="923400"/>
            <a:ext cx="1692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Linear Algebra: Matrices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9" title="Screen Recording 2025-05-04 at 23.48.4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50" y="2539613"/>
            <a:ext cx="8056708" cy="520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1329600" y="807950"/>
            <a:ext cx="1562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Linear Algebra: Matrices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283" name="Google Shape;283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30"/>
          <p:cNvSpPr txBox="1"/>
          <p:nvPr/>
        </p:nvSpPr>
        <p:spPr>
          <a:xfrm>
            <a:off x="1600200" y="1119350"/>
            <a:ext cx="110106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Augmented Reality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286" name="Google Shape;286;p30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287" name="Google Shape;287;p30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" name="Google Shape;288;p30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291" name="Google Shape;291;p30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4" name="Google Shape;294;p30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295" name="Google Shape;295;p30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30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00" name="Google Shape;300;p30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1" name="Google Shape;30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 txBox="1"/>
          <p:nvPr/>
        </p:nvSpPr>
        <p:spPr>
          <a:xfrm>
            <a:off x="1600200" y="2005275"/>
            <a:ext cx="13327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45DA0"/>
                </a:solidFill>
                <a:latin typeface="Calibri"/>
                <a:ea typeface="Calibri"/>
                <a:cs typeface="Calibri"/>
                <a:sym typeface="Calibri"/>
              </a:rPr>
              <a:t>Augmented Reality (AR)</a:t>
            </a:r>
            <a:r>
              <a:rPr b="1"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is a technology that overlays digital content — such as images,  sounds, or other data — onto the real world in real time. </a:t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4850" y="3154175"/>
            <a:ext cx="6221725" cy="605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12249975" y="3714750"/>
            <a:ext cx="200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45DA0"/>
              </a:solidFill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300" y="8573113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2571775" y="9858975"/>
            <a:ext cx="346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52150" y="4111938"/>
            <a:ext cx="81438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1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313" name="Google Shape;313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31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How a Camera Sees the World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317" name="Google Shape;317;p31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8" name="Google Shape;318;p31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31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31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321" name="Google Shape;321;p31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322" name="Google Shape;32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1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4" name="Google Shape;324;p31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325" name="Google Shape;325;p31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326" name="Google Shape;326;p31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327" name="Google Shape;32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1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" name="Google Shape;329;p31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30" name="Google Shape;330;p31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1" name="Google Shape;33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5838" y="2212225"/>
            <a:ext cx="13707150" cy="659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300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2582775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675" y="2749925"/>
            <a:ext cx="7747238" cy="5801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2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342" name="Google Shape;342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2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Pinhole Camera Model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45" name="Google Shape;345;p32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346" name="Google Shape;346;p32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7" name="Google Shape;347;p32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32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350" name="Google Shape;350;p32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2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" name="Google Shape;353;p32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354" name="Google Shape;354;p32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355" name="Google Shape;355;p32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356" name="Google Shape;35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2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" name="Google Shape;358;p32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59" name="Google Shape;359;p32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0" name="Google Shape;36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9">
            <a:alphaModFix/>
          </a:blip>
          <a:srcRect b="0" l="0" r="0" t="12739"/>
          <a:stretch/>
        </p:blipFill>
        <p:spPr>
          <a:xfrm>
            <a:off x="3477013" y="2005275"/>
            <a:ext cx="3860237" cy="31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9706625" y="8402525"/>
            <a:ext cx="7747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Schematic of a simplified camera projection model: </a:t>
            </a:r>
            <a:endParaRPr i="1"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yellow plane - representation of the image plane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4450" y="5778849"/>
            <a:ext cx="6126389" cy="2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2086675" y="8443550"/>
            <a:ext cx="71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Illustration of the pinhole model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334000" y="5249325"/>
            <a:ext cx="232800" cy="64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45DA0"/>
          </a:solidFill>
          <a:ln cap="flat" cmpd="sng" w="9525">
            <a:solidFill>
              <a:srgbClr val="163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 rot="-4153665">
            <a:off x="8540146" y="4133664"/>
            <a:ext cx="232621" cy="109712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45DA0"/>
          </a:solidFill>
          <a:ln cap="flat" cmpd="sng" w="9525">
            <a:solidFill>
              <a:srgbClr val="163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265470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675" y="2749925"/>
            <a:ext cx="7747238" cy="5801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33"/>
          <p:cNvGrpSpPr/>
          <p:nvPr/>
        </p:nvGrpSpPr>
        <p:grpSpPr>
          <a:xfrm>
            <a:off x="15011400" y="-1943100"/>
            <a:ext cx="4693026" cy="4693026"/>
            <a:chOff x="0" y="0"/>
            <a:chExt cx="812800" cy="812800"/>
          </a:xfrm>
        </p:grpSpPr>
        <p:sp>
          <p:nvSpPr>
            <p:cNvPr id="376" name="Google Shape;376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33"/>
          <p:cNvSpPr txBox="1"/>
          <p:nvPr/>
        </p:nvSpPr>
        <p:spPr>
          <a:xfrm>
            <a:off x="1600200" y="1119350"/>
            <a:ext cx="11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Pinhole Camera Model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79" name="Google Shape;379;p33"/>
          <p:cNvGrpSpPr/>
          <p:nvPr/>
        </p:nvGrpSpPr>
        <p:grpSpPr>
          <a:xfrm>
            <a:off x="1" y="9207745"/>
            <a:ext cx="18078957" cy="1079231"/>
            <a:chOff x="0" y="-38100"/>
            <a:chExt cx="5952900" cy="653169"/>
          </a:xfrm>
        </p:grpSpPr>
        <p:sp>
          <p:nvSpPr>
            <p:cNvPr id="380" name="Google Shape;380;p33"/>
            <p:cNvSpPr/>
            <p:nvPr/>
          </p:nvSpPr>
          <p:spPr>
            <a:xfrm>
              <a:off x="68851" y="0"/>
              <a:ext cx="5878396" cy="615069"/>
            </a:xfrm>
            <a:custGeom>
              <a:rect b="b" l="l" r="r" t="t"/>
              <a:pathLst>
                <a:path extrusionOk="0" h="615069" w="5952806">
                  <a:moveTo>
                    <a:pt x="0" y="0"/>
                  </a:moveTo>
                  <a:lnTo>
                    <a:pt x="5952806" y="0"/>
                  </a:lnTo>
                  <a:lnTo>
                    <a:pt x="5952806" y="615069"/>
                  </a:lnTo>
                  <a:lnTo>
                    <a:pt x="0" y="6150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1" name="Google Shape;381;p33"/>
            <p:cNvSpPr txBox="1"/>
            <p:nvPr/>
          </p:nvSpPr>
          <p:spPr>
            <a:xfrm>
              <a:off x="0" y="-38100"/>
              <a:ext cx="59529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33"/>
          <p:cNvSpPr/>
          <p:nvPr/>
        </p:nvSpPr>
        <p:spPr>
          <a:xfrm>
            <a:off x="11121344" y="9284818"/>
            <a:ext cx="965200" cy="8209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99" l="-24877" r="-30647" t="-1024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33"/>
          <p:cNvGrpSpPr/>
          <p:nvPr/>
        </p:nvGrpSpPr>
        <p:grpSpPr>
          <a:xfrm>
            <a:off x="13555797" y="9373845"/>
            <a:ext cx="772217" cy="658098"/>
            <a:chOff x="0" y="0"/>
            <a:chExt cx="2016232" cy="2016232"/>
          </a:xfrm>
        </p:grpSpPr>
        <p:grpSp>
          <p:nvGrpSpPr>
            <p:cNvPr id="384" name="Google Shape;384;p33"/>
            <p:cNvGrpSpPr/>
            <p:nvPr/>
          </p:nvGrpSpPr>
          <p:grpSpPr>
            <a:xfrm>
              <a:off x="0" y="0"/>
              <a:ext cx="2016232" cy="2016232"/>
              <a:chOff x="0" y="0"/>
              <a:chExt cx="812800" cy="812800"/>
            </a:xfrm>
          </p:grpSpPr>
          <p:sp>
            <p:nvSpPr>
              <p:cNvPr id="385" name="Google Shape;3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3E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p33"/>
            <p:cNvSpPr/>
            <p:nvPr/>
          </p:nvSpPr>
          <p:spPr>
            <a:xfrm>
              <a:off x="430018" y="189954"/>
              <a:ext cx="1156156" cy="1636286"/>
            </a:xfrm>
            <a:custGeom>
              <a:rect b="b" l="l" r="r" t="t"/>
              <a:pathLst>
                <a:path extrusionOk="0" h="1636286" w="1156156">
                  <a:moveTo>
                    <a:pt x="0" y="0"/>
                  </a:moveTo>
                  <a:lnTo>
                    <a:pt x="1156157" y="0"/>
                  </a:lnTo>
                  <a:lnTo>
                    <a:pt x="1156157" y="1636286"/>
                  </a:lnTo>
                  <a:lnTo>
                    <a:pt x="0" y="1636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4629" l="-29226" r="-317940" t="-55888"/>
              </a:stretch>
            </a:blipFill>
            <a:ln>
              <a:noFill/>
            </a:ln>
          </p:spPr>
        </p:sp>
      </p:grpSp>
      <p:grpSp>
        <p:nvGrpSpPr>
          <p:cNvPr id="388" name="Google Shape;388;p33"/>
          <p:cNvGrpSpPr/>
          <p:nvPr/>
        </p:nvGrpSpPr>
        <p:grpSpPr>
          <a:xfrm>
            <a:off x="15619189" y="9369801"/>
            <a:ext cx="765026" cy="651970"/>
            <a:chOff x="0" y="0"/>
            <a:chExt cx="1997456" cy="1997456"/>
          </a:xfrm>
        </p:grpSpPr>
        <p:grpSp>
          <p:nvGrpSpPr>
            <p:cNvPr id="389" name="Google Shape;389;p33"/>
            <p:cNvGrpSpPr/>
            <p:nvPr/>
          </p:nvGrpSpPr>
          <p:grpSpPr>
            <a:xfrm>
              <a:off x="0" y="0"/>
              <a:ext cx="1997456" cy="1997456"/>
              <a:chOff x="0" y="0"/>
              <a:chExt cx="812800" cy="812800"/>
            </a:xfrm>
          </p:grpSpPr>
          <p:sp>
            <p:nvSpPr>
              <p:cNvPr id="390" name="Google Shape;39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3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" name="Google Shape;392;p33"/>
            <p:cNvSpPr/>
            <p:nvPr/>
          </p:nvSpPr>
          <p:spPr>
            <a:xfrm>
              <a:off x="248935" y="168197"/>
              <a:ext cx="1499568" cy="1785849"/>
            </a:xfrm>
            <a:custGeom>
              <a:rect b="b" l="l" r="r" t="t"/>
              <a:pathLst>
                <a:path extrusionOk="0" h="1785849" w="1499568">
                  <a:moveTo>
                    <a:pt x="0" y="0"/>
                  </a:moveTo>
                  <a:lnTo>
                    <a:pt x="1499568" y="0"/>
                  </a:lnTo>
                  <a:lnTo>
                    <a:pt x="1499568" y="1785849"/>
                  </a:lnTo>
                  <a:lnTo>
                    <a:pt x="0" y="17858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93" name="Google Shape;393;p33"/>
          <p:cNvSpPr/>
          <p:nvPr/>
        </p:nvSpPr>
        <p:spPr>
          <a:xfrm>
            <a:off x="8952143" y="9373845"/>
            <a:ext cx="754542" cy="643580"/>
          </a:xfrm>
          <a:custGeom>
            <a:rect b="b" l="l" r="r" t="t"/>
            <a:pathLst>
              <a:path extrusionOk="0" h="1479495" w="1479495">
                <a:moveTo>
                  <a:pt x="0" y="0"/>
                </a:moveTo>
                <a:lnTo>
                  <a:pt x="1479495" y="0"/>
                </a:lnTo>
                <a:lnTo>
                  <a:pt x="1479495" y="1479495"/>
                </a:lnTo>
                <a:lnTo>
                  <a:pt x="0" y="147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4" name="Google Shape;39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8952" y="165997"/>
            <a:ext cx="175895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1600200" y="2005275"/>
            <a:ext cx="13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9706625" y="8402525"/>
            <a:ext cx="7747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Schematic of a simplified camera projection model: </a:t>
            </a:r>
            <a:endParaRPr i="1"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yellow plane - representation of the image plane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1121350" y="2082075"/>
            <a:ext cx="34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Camera coordinate system 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1300" y="2562950"/>
            <a:ext cx="3450698" cy="173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65875" y="2466975"/>
            <a:ext cx="4991823" cy="17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34575" y="4773425"/>
            <a:ext cx="2361093" cy="17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>
            <a:off x="5715050" y="2082075"/>
            <a:ext cx="34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 coordinate system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3786400" y="4295050"/>
            <a:ext cx="34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World coordinate system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06550" y="7084863"/>
            <a:ext cx="6837692" cy="18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1749500" y="6751400"/>
            <a:ext cx="735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Final equation for the relationship between 2D pixels and 3D coordinates</a:t>
            </a:r>
            <a:endParaRPr i="1" sz="1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15044" y="4721425"/>
            <a:ext cx="3008616" cy="16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2375" y="8573125"/>
            <a:ext cx="2348475" cy="2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2590850" y="9732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</a:rPr>
              <a:t>© </a:t>
            </a:r>
            <a:r>
              <a:rPr b="1" lang="en-US" sz="2400">
                <a:solidFill>
                  <a:srgbClr val="0099D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Sofiia Kuzmenko</a:t>
            </a:r>
            <a:endParaRPr b="1" sz="2400">
              <a:solidFill>
                <a:srgbClr val="0099D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